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9" r:id="rId3"/>
    <p:sldId id="277" r:id="rId4"/>
    <p:sldId id="258" r:id="rId5"/>
    <p:sldId id="274" r:id="rId6"/>
    <p:sldId id="275" r:id="rId7"/>
    <p:sldId id="276" r:id="rId8"/>
    <p:sldId id="260" r:id="rId9"/>
    <p:sldId id="268" r:id="rId10"/>
    <p:sldId id="273" r:id="rId11"/>
    <p:sldId id="264" r:id="rId12"/>
    <p:sldId id="271" r:id="rId13"/>
    <p:sldId id="272" r:id="rId14"/>
    <p:sldId id="262" r:id="rId15"/>
    <p:sldId id="261" r:id="rId16"/>
    <p:sldId id="265" r:id="rId17"/>
    <p:sldId id="278" r:id="rId18"/>
    <p:sldId id="279" r:id="rId19"/>
    <p:sldId id="28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179" autoAdjust="0"/>
  </p:normalViewPr>
  <p:slideViewPr>
    <p:cSldViewPr snapToGrid="0">
      <p:cViewPr varScale="1">
        <p:scale>
          <a:sx n="95" d="100"/>
          <a:sy n="95" d="100"/>
        </p:scale>
        <p:origin x="11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0AFAC-A123-40CA-98CE-03EA8536FEE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B445F-14C8-4011-BF0D-304F6BB5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00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346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Presentation Cov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27743" y="3352525"/>
            <a:ext cx="10911627" cy="1255728"/>
          </a:xfrm>
          <a:noFill/>
        </p:spPr>
        <p:txBody>
          <a:bodyPr wrap="square" lIns="0" tIns="0" bIns="0" anchor="b" anchorCtr="0">
            <a:spAutoFit/>
          </a:bodyPr>
          <a:lstStyle>
            <a:lvl1pPr algn="l" defTabSz="121917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1" kern="1200" spc="-67" baseline="0" dirty="0">
                <a:gradFill>
                  <a:gsLst>
                    <a:gs pos="1000">
                      <a:schemeClr val="bg1"/>
                    </a:gs>
                    <a:gs pos="99000">
                      <a:schemeClr val="bg1"/>
                    </a:gs>
                  </a:gsLst>
                  <a:lin ang="132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4915" y="4770983"/>
            <a:ext cx="7540983" cy="318100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00B7E6"/>
              </a:buClr>
              <a:buSzPct val="110000"/>
              <a:buFont typeface="Wingdings" panose="05000000000000000000" pitchFamily="2" charset="2"/>
              <a:buNone/>
              <a:defRPr lang="en-US" sz="1467" b="1" kern="1200" spc="0" baseline="0" dirty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76999"/>
          </a:xfrm>
        </p:spPr>
        <p:txBody>
          <a:bodyPr vert="horz" wrap="square" lIns="0" tIns="45720" rIns="0" bIns="45720" rtlCol="0">
            <a:spAutoFit/>
          </a:bodyPr>
          <a:lstStyle>
            <a:lvl1pPr marL="230712" indent="-230712">
              <a:buNone/>
              <a:defRPr lang="en-US" sz="1200" b="0" i="1" kern="1200" spc="107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  <a:lvl2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</a:pPr>
            <a:r>
              <a:rPr lang="en-US" smtClean="0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812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FD7DAD9C-EA3C-4562-B9D6-D69E803CEAC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067B6AC5-A64C-49B8-891D-D6506B3B3D0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1025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8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vider 2 opt 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8600" y="2681640"/>
            <a:ext cx="10694800" cy="131330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67" b="1" kern="1200" spc="-133" baseline="0" dirty="0">
                <a:gradFill>
                  <a:gsLst>
                    <a:gs pos="24583">
                      <a:schemeClr val="bg1"/>
                    </a:gs>
                    <a:gs pos="38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440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r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3704" y="2629693"/>
            <a:ext cx="10364592" cy="4111396"/>
            <a:chOff x="1278928" y="1972270"/>
            <a:chExt cx="7773444" cy="3083547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blackWhite">
            <a:xfrm>
              <a:off x="1278928" y="4698032"/>
              <a:ext cx="7773444" cy="35778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 lIns="91425" tIns="45713" rIns="0" bIns="182880" anchor="b" anchorCtr="0">
              <a:spAutoFit/>
            </a:bodyPr>
            <a:lstStyle/>
            <a:p>
              <a:pPr algn="ctr" defTabSz="1218768" eaLnBrk="0" hangingPunct="0">
                <a:defRPr/>
              </a:pP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© 2015 Slalom, LLC. All rights reserved. The information herein is for informational purposes only and represents the current view of Slalom, LLC. as of the date of this presentation.</a:t>
              </a:r>
              <a:b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</a:b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SLALOM MAKES NO WARRANTIES, EXPRESS, IMPLIED, OR STATUTORY, AS TO THE INFORMATION IN THIS PRESENTATION.</a:t>
              </a:r>
              <a:endParaRPr lang="en-US" sz="800" dirty="0">
                <a:gradFill>
                  <a:gsLst>
                    <a:gs pos="0">
                      <a:srgbClr val="0072C8"/>
                    </a:gs>
                    <a:gs pos="100000">
                      <a:srgbClr val="0072C8"/>
                    </a:gs>
                  </a:gsLst>
                  <a:lin ang="5400000" scaled="1"/>
                </a:gradFill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6480" y="4332425"/>
              <a:ext cx="1758341" cy="315423"/>
            </a:xfrm>
            <a:prstGeom prst="rect">
              <a:avLst/>
            </a:prstGeom>
            <a:noFill/>
          </p:spPr>
          <p:txBody>
            <a:bodyPr wrap="square" lIns="45720" tIns="0" rIns="0" bIns="91440">
              <a:spAutoFit/>
            </a:bodyPr>
            <a:lstStyle/>
            <a:p>
              <a:pPr algn="ctr" defTabSz="1219120">
                <a:defRPr/>
              </a:pPr>
              <a:r>
                <a:rPr lang="en-US" sz="2133" b="1" spc="200" dirty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</a:rPr>
                <a:t>slalom.com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582" y="1972270"/>
              <a:ext cx="3374136" cy="87843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10100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09034" y="280162"/>
            <a:ext cx="11580607" cy="637034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627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FD7DAD9C-EA3C-4562-B9D6-D69E803CEAC4}" type="datetimeFigureOut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614237"/>
            <a:ext cx="3860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5573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67B6AC5-A64C-49B8-891D-D6506B3B3D0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20700" y="1429512"/>
            <a:ext cx="11159067" cy="154362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71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4" r:id="rId2"/>
    <p:sldLayoutId id="2147483682" r:id="rId3"/>
    <p:sldLayoutId id="2147483688" r:id="rId4"/>
  </p:sldLayoutIdLst>
  <p:timing>
    <p:tnLst>
      <p:par>
        <p:cTn id="1" dur="indefinite" restart="never" nodeType="tmRoot"/>
      </p:par>
    </p:tnLst>
  </p:timing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33" b="0" kern="1200" spc="0" baseline="0">
          <a:gradFill>
            <a:gsLst>
              <a:gs pos="21239">
                <a:srgbClr val="000000"/>
              </a:gs>
              <a:gs pos="42000">
                <a:srgbClr val="000000"/>
              </a:gs>
            </a:gsLst>
            <a:lin ang="5400000" scaled="0"/>
          </a:gra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0712" indent="-230712" algn="l" defTabSz="1219170" rtl="0" eaLnBrk="1" latinLnBrk="0" hangingPunct="1">
        <a:lnSpc>
          <a:spcPct val="90000"/>
        </a:lnSpc>
        <a:spcBef>
          <a:spcPts val="1600"/>
        </a:spcBef>
        <a:buClr>
          <a:srgbClr val="0072C8"/>
        </a:buClr>
        <a:buSzPct val="110000"/>
        <a:buFont typeface="Wingdings" panose="05000000000000000000" pitchFamily="2" charset="2"/>
        <a:buChar char="§"/>
        <a:defRPr lang="en-US" sz="2133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1789" indent="-201079" algn="l" defTabSz="1219170" rtl="0" eaLnBrk="1" latinLnBrk="0" hangingPunct="1">
        <a:lnSpc>
          <a:spcPct val="90000"/>
        </a:lnSpc>
        <a:spcBef>
          <a:spcPts val="8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8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585" indent="-177796" algn="l" defTabSz="1219170" rtl="0" eaLnBrk="1" latinLnBrk="0" hangingPunct="1">
        <a:lnSpc>
          <a:spcPct val="90000"/>
        </a:lnSpc>
        <a:spcBef>
          <a:spcPts val="533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600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87380" indent="-177796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777" indent="-148163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46">
          <p15:clr>
            <a:srgbClr val="F26B43"/>
          </p15:clr>
        </p15:guide>
        <p15:guide id="4" pos="246">
          <p15:clr>
            <a:srgbClr val="F26B43"/>
          </p15:clr>
        </p15:guide>
        <p15:guide id="5" pos="5518">
          <p15:clr>
            <a:srgbClr val="F26B43"/>
          </p15:clr>
        </p15:guide>
        <p15:guide id="6" pos="5616">
          <p15:clr>
            <a:srgbClr val="F26B43"/>
          </p15:clr>
        </p15:guide>
        <p15:guide id="7" orient="horz" pos="154">
          <p15:clr>
            <a:srgbClr val="F26B43"/>
          </p15:clr>
        </p15:guide>
        <p15:guide id="8" orient="horz" pos="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efanwalther/qliksense-extension-tutorial/tree/master/tutorial/part-07" TargetMode="External"/><Relationship Id="rId3" Type="http://schemas.openxmlformats.org/officeDocument/2006/relationships/hyperlink" Target="http://getbootstrap.com/" TargetMode="External"/><Relationship Id="rId7" Type="http://schemas.openxmlformats.org/officeDocument/2006/relationships/hyperlink" Target="http://qliksite.io/qlik-sense/using-bootstrap-css-qliksense-visualization-extensions/" TargetMode="External"/><Relationship Id="rId12" Type="http://schemas.openxmlformats.org/officeDocument/2006/relationships/hyperlink" Target="https://git.io/vw481" TargetMode="External"/><Relationship Id="rId2" Type="http://schemas.openxmlformats.org/officeDocument/2006/relationships/hyperlink" Target="Qonnections16-QS-Bootstra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ootswatch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://www.w3schools.com/bootstrap/" TargetMode="External"/><Relationship Id="rId10" Type="http://schemas.openxmlformats.org/officeDocument/2006/relationships/hyperlink" Target="https://github.com/mcgovey" TargetMode="External"/><Relationship Id="rId4" Type="http://schemas.openxmlformats.org/officeDocument/2006/relationships/hyperlink" Target="https://www.cheatography.com/masonjo/cheat-sheets/bootstrap/" TargetMode="External"/><Relationship Id="rId9" Type="http://schemas.openxmlformats.org/officeDocument/2006/relationships/hyperlink" Target="Namespaced-Bootstrap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hyperlink" Target="https://github.com/mcgove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ranch.qlik.com/#/user/56728f52d1e497241ae69e12" TargetMode="External"/><Relationship Id="rId5" Type="http://schemas.openxmlformats.org/officeDocument/2006/relationships/image" Target="../media/image6.png"/><Relationship Id="rId4" Type="http://schemas.openxmlformats.org/officeDocument/2006/relationships/hyperlink" Target="https://twitter.com/mcgovey" TargetMode="External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.io/vw481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getbootstrap.com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27743" y="3980389"/>
            <a:ext cx="10911627" cy="627864"/>
          </a:xfrm>
        </p:spPr>
        <p:txBody>
          <a:bodyPr/>
          <a:lstStyle/>
          <a:p>
            <a:r>
              <a:rPr lang="en-US" dirty="0" smtClean="0"/>
              <a:t>Bootstrap and Qlik Sense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Kevin McGovern, Slalom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58532"/>
          </a:xfrm>
        </p:spPr>
        <p:txBody>
          <a:bodyPr/>
          <a:lstStyle/>
          <a:p>
            <a:r>
              <a:rPr lang="en-US" dirty="0" smtClean="0"/>
              <a:t>Qonnections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42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9" y="486907"/>
            <a:ext cx="11699631" cy="56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48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793859"/>
          </a:xfrm>
        </p:spPr>
        <p:txBody>
          <a:bodyPr/>
          <a:lstStyle/>
          <a:p>
            <a:r>
              <a:rPr lang="en-US" dirty="0"/>
              <a:t>Mashups</a:t>
            </a:r>
          </a:p>
          <a:p>
            <a:pPr lvl="1"/>
            <a:r>
              <a:rPr lang="en-US" dirty="0" smtClean="0"/>
              <a:t>Speed up time to build</a:t>
            </a:r>
          </a:p>
          <a:p>
            <a:pPr lvl="1"/>
            <a:r>
              <a:rPr lang="en-US" dirty="0" smtClean="0"/>
              <a:t>Responsive</a:t>
            </a:r>
          </a:p>
          <a:p>
            <a:pPr lvl="1"/>
            <a:r>
              <a:rPr lang="en-US" dirty="0" smtClean="0"/>
              <a:t>Included in most templates</a:t>
            </a:r>
          </a:p>
          <a:p>
            <a:r>
              <a:rPr lang="en-US" dirty="0" smtClean="0"/>
              <a:t>Extensions</a:t>
            </a:r>
          </a:p>
          <a:p>
            <a:pPr lvl="1"/>
            <a:r>
              <a:rPr lang="en-US" dirty="0" smtClean="0"/>
              <a:t>Add some style to your extensions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have to do with Qlik Sense?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5" y="4806994"/>
            <a:ext cx="5689608" cy="1134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313" y="1423633"/>
            <a:ext cx="6137328" cy="211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99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Qlik Bootstrap Mashup Example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020" y="1009592"/>
            <a:ext cx="10386633" cy="51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054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Qlik Bootstrap Mashup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139" y="1009592"/>
            <a:ext cx="8596395" cy="578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632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2480679"/>
          </a:xfrm>
        </p:spPr>
        <p:txBody>
          <a:bodyPr/>
          <a:lstStyle/>
          <a:p>
            <a:r>
              <a:rPr lang="en-US" dirty="0" smtClean="0"/>
              <a:t>Not best for heavy transaction sites</a:t>
            </a:r>
          </a:p>
          <a:p>
            <a:r>
              <a:rPr lang="en-US" dirty="0" smtClean="0"/>
              <a:t>Sites with a design framework in place</a:t>
            </a:r>
          </a:p>
          <a:p>
            <a:r>
              <a:rPr lang="en-US" dirty="0" smtClean="0"/>
              <a:t>Class collision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Considerations before using Bootstrap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4080" y="3477701"/>
            <a:ext cx="5187745" cy="33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78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7593" y="1192521"/>
            <a:ext cx="11143488" cy="5265031"/>
          </a:xfrm>
        </p:spPr>
        <p:txBody>
          <a:bodyPr/>
          <a:lstStyle/>
          <a:p>
            <a:r>
              <a:rPr lang="en-US" dirty="0" smtClean="0"/>
              <a:t>Presentation GitHub: </a:t>
            </a:r>
            <a:r>
              <a:rPr lang="en-US" dirty="0" smtClean="0">
                <a:hlinkClick r:id="rId2" action="ppaction://hlinkfile"/>
              </a:rPr>
              <a:t>Qonnections16-QS-Bootstrap</a:t>
            </a:r>
            <a:r>
              <a:rPr lang="en-US" dirty="0" smtClean="0"/>
              <a:t> </a:t>
            </a:r>
          </a:p>
          <a:p>
            <a:r>
              <a:rPr lang="en-US" dirty="0" smtClean="0"/>
              <a:t>Bootstrap References: </a:t>
            </a:r>
          </a:p>
          <a:p>
            <a:pPr lvl="1"/>
            <a:r>
              <a:rPr lang="en-US" dirty="0" smtClean="0">
                <a:hlinkClick r:id="rId3"/>
              </a:rPr>
              <a:t>http://getbootstrap.com/</a:t>
            </a:r>
            <a:endParaRPr lang="en-US" dirty="0"/>
          </a:p>
          <a:p>
            <a:pPr lvl="1"/>
            <a:r>
              <a:rPr lang="en-US" dirty="0" smtClean="0">
                <a:hlinkClick r:id="rId4"/>
              </a:rPr>
              <a:t>Bootstrap Cheat Sheet</a:t>
            </a:r>
            <a:r>
              <a:rPr lang="en-US" dirty="0" smtClean="0"/>
              <a:t> </a:t>
            </a:r>
            <a:endParaRPr lang="en-US" dirty="0"/>
          </a:p>
          <a:p>
            <a:pPr lvl="1"/>
            <a:r>
              <a:rPr lang="en-US" dirty="0" smtClean="0">
                <a:hlinkClick r:id="rId5"/>
              </a:rPr>
              <a:t>http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www.w3schools.com/bootstrap/</a:t>
            </a:r>
            <a:endParaRPr lang="en-US" dirty="0" smtClean="0"/>
          </a:p>
          <a:p>
            <a:pPr lvl="1"/>
            <a:r>
              <a:rPr lang="en-US" dirty="0">
                <a:hlinkClick r:id="rId6"/>
              </a:rPr>
              <a:t>http://bootswatch.com</a:t>
            </a:r>
            <a:r>
              <a:rPr lang="en-US" dirty="0" smtClean="0">
                <a:hlinkClick r:id="rId6"/>
              </a:rPr>
              <a:t>/</a:t>
            </a:r>
            <a:endParaRPr lang="en-US" dirty="0" smtClean="0"/>
          </a:p>
          <a:p>
            <a:r>
              <a:rPr lang="en-US" dirty="0" smtClean="0"/>
              <a:t>Scoping Bootstrap</a:t>
            </a:r>
          </a:p>
          <a:p>
            <a:pPr lvl="1"/>
            <a:r>
              <a:rPr lang="en-US" dirty="0" smtClean="0">
                <a:hlinkClick r:id="rId7"/>
              </a:rPr>
              <a:t>Stefan </a:t>
            </a:r>
            <a:r>
              <a:rPr lang="en-US" dirty="0" smtClean="0">
                <a:hlinkClick r:id="rId7"/>
              </a:rPr>
              <a:t>Walter’s </a:t>
            </a:r>
            <a:r>
              <a:rPr lang="en-US" dirty="0" smtClean="0">
                <a:hlinkClick r:id="rId7"/>
              </a:rPr>
              <a:t>Blog Post</a:t>
            </a:r>
            <a:endParaRPr lang="en-US" dirty="0"/>
          </a:p>
          <a:p>
            <a:pPr lvl="1"/>
            <a:r>
              <a:rPr lang="en-US" dirty="0" smtClean="0">
                <a:hlinkClick r:id="rId8"/>
              </a:rPr>
              <a:t>Stefan Walter’s Qlik </a:t>
            </a:r>
            <a:r>
              <a:rPr lang="en-US" dirty="0" smtClean="0">
                <a:hlinkClick r:id="rId8"/>
              </a:rPr>
              <a:t>Sense Tutorial</a:t>
            </a:r>
            <a:endParaRPr lang="en-US" dirty="0" smtClean="0"/>
          </a:p>
          <a:p>
            <a:pPr lvl="1"/>
            <a:r>
              <a:rPr lang="en-US" dirty="0" smtClean="0">
                <a:hlinkClick r:id="rId9" action="ppaction://hlinkfile"/>
              </a:rPr>
              <a:t>Namespaced-Bootstrap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9869907" y="317907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mtClean="0">
                <a:hlinkClick r:id="rId10"/>
              </a:rPr>
              <a:t>mcgovey</a:t>
            </a:r>
            <a:r>
              <a:rPr lang="en-US" smtClean="0"/>
              <a:t> </a:t>
            </a:r>
            <a:endParaRPr lang="en-US" dirty="0"/>
          </a:p>
        </p:txBody>
      </p:sp>
      <p:pic>
        <p:nvPicPr>
          <p:cNvPr id="5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0429" y="280162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882177" y="200951"/>
            <a:ext cx="50141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hlinkClick r:id="rId12"/>
              </a:rPr>
              <a:t>https://git.io/vw481</a:t>
            </a:r>
            <a:r>
              <a:rPr lang="en-US" sz="4400" dirty="0"/>
              <a:t>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378939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cdn.meme.am/instances/400x/654553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777" y="781249"/>
            <a:ext cx="7105757" cy="5311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7768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1"/>
            <a:ext cx="11143488" cy="5338909"/>
          </a:xfrm>
        </p:spPr>
        <p:txBody>
          <a:bodyPr numCol="2"/>
          <a:lstStyle/>
          <a:p>
            <a:r>
              <a:rPr lang="en-US" dirty="0" smtClean="0"/>
              <a:t>Mashup</a:t>
            </a:r>
          </a:p>
          <a:p>
            <a:pPr lvl="1"/>
            <a:r>
              <a:rPr lang="en-US" dirty="0" smtClean="0"/>
              <a:t>Show final product</a:t>
            </a:r>
          </a:p>
          <a:p>
            <a:pPr lvl="1"/>
            <a:r>
              <a:rPr lang="en-US" dirty="0" smtClean="0"/>
              <a:t>Create new mashup</a:t>
            </a:r>
          </a:p>
          <a:p>
            <a:pPr lvl="1"/>
            <a:r>
              <a:rPr lang="en-US" dirty="0" smtClean="0"/>
              <a:t>Use mashup that doesn’t have CDNs</a:t>
            </a:r>
          </a:p>
          <a:p>
            <a:pPr lvl="1"/>
            <a:r>
              <a:rPr lang="en-US" dirty="0" err="1" smtClean="0"/>
              <a:t>Navbar</a:t>
            </a:r>
            <a:endParaRPr lang="en-US" dirty="0"/>
          </a:p>
          <a:p>
            <a:pPr lvl="1"/>
            <a:r>
              <a:rPr lang="en-US" dirty="0" smtClean="0"/>
              <a:t>Grid</a:t>
            </a:r>
          </a:p>
          <a:p>
            <a:pPr lvl="1"/>
            <a:r>
              <a:rPr lang="en-US" dirty="0" smtClean="0"/>
              <a:t>Resize</a:t>
            </a:r>
          </a:p>
          <a:p>
            <a:pPr lvl="1"/>
            <a:r>
              <a:rPr lang="en-US" dirty="0" smtClean="0"/>
              <a:t>Typography</a:t>
            </a:r>
          </a:p>
          <a:p>
            <a:pPr lvl="1"/>
            <a:r>
              <a:rPr lang="en-US" dirty="0" smtClean="0"/>
              <a:t>Button</a:t>
            </a:r>
          </a:p>
          <a:p>
            <a:pPr lvl="1"/>
            <a:r>
              <a:rPr lang="en-US" dirty="0" smtClean="0"/>
              <a:t>Modal</a:t>
            </a:r>
            <a:endParaRPr lang="en-US" dirty="0"/>
          </a:p>
          <a:p>
            <a:r>
              <a:rPr lang="en-US" dirty="0" smtClean="0"/>
              <a:t>Extension</a:t>
            </a:r>
          </a:p>
          <a:p>
            <a:pPr lvl="1"/>
            <a:r>
              <a:rPr lang="en-US" dirty="0" smtClean="0"/>
              <a:t>Show final product</a:t>
            </a:r>
          </a:p>
          <a:p>
            <a:pPr lvl="1"/>
            <a:r>
              <a:rPr lang="en-US" dirty="0" smtClean="0"/>
              <a:t>Create new extension – break it</a:t>
            </a:r>
          </a:p>
          <a:p>
            <a:pPr lvl="1"/>
            <a:r>
              <a:rPr lang="en-US" dirty="0" smtClean="0"/>
              <a:t>Update CSS fixed</a:t>
            </a:r>
          </a:p>
          <a:p>
            <a:pPr lvl="1"/>
            <a:r>
              <a:rPr lang="en-US" dirty="0" smtClean="0"/>
              <a:t>Add BS button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41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777444"/>
          </a:xfrm>
        </p:spPr>
        <p:txBody>
          <a:bodyPr/>
          <a:lstStyle/>
          <a:p>
            <a:r>
              <a:rPr lang="en-US" dirty="0" smtClean="0"/>
              <a:t>Framework for building quick, clean webpages</a:t>
            </a:r>
          </a:p>
          <a:p>
            <a:r>
              <a:rPr lang="en-US" dirty="0" smtClean="0"/>
              <a:t>Used throughout the web</a:t>
            </a:r>
            <a:endParaRPr lang="en-US" dirty="0"/>
          </a:p>
          <a:p>
            <a:r>
              <a:rPr lang="en-US" dirty="0"/>
              <a:t>Well </a:t>
            </a:r>
            <a:r>
              <a:rPr lang="en-US" dirty="0" smtClean="0"/>
              <a:t>documented</a:t>
            </a:r>
          </a:p>
          <a:p>
            <a:r>
              <a:rPr lang="en-US" dirty="0" smtClean="0"/>
              <a:t>Can help build quick Qlik Sense mashups and extensions </a:t>
            </a:r>
          </a:p>
          <a:p>
            <a:r>
              <a:rPr lang="en-US" dirty="0" smtClean="0"/>
              <a:t>Included with most mashup templates</a:t>
            </a:r>
          </a:p>
          <a:p>
            <a:r>
              <a:rPr lang="en-US" dirty="0" smtClean="0"/>
              <a:t>Needs some work before it can be used in an extension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Summarize Bootstrap and Qlik Sense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315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8600" y="2665353"/>
            <a:ext cx="10694800" cy="1329595"/>
          </a:xfrm>
        </p:spPr>
        <p:txBody>
          <a:bodyPr/>
          <a:lstStyle/>
          <a:p>
            <a:pPr algn="ctr"/>
            <a:r>
              <a:rPr lang="en-US" sz="9600" dirty="0" smtClean="0">
                <a:latin typeface="Cooper Black" panose="0208090404030B020404" pitchFamily="18" charset="0"/>
              </a:rPr>
              <a:t>Questions?</a:t>
            </a:r>
            <a:endParaRPr lang="en-US" sz="96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1423988"/>
            <a:ext cx="11144250" cy="1089025"/>
          </a:xfrm>
        </p:spPr>
        <p:txBody>
          <a:bodyPr/>
          <a:lstStyle/>
          <a:p>
            <a:pPr marL="0" indent="0" algn="ctr">
              <a:buNone/>
            </a:pPr>
            <a:r>
              <a:rPr lang="en-US" sz="7200" dirty="0" smtClean="0">
                <a:latin typeface="Cooper Black" panose="0208090404030B020404" pitchFamily="18" charset="0"/>
              </a:rPr>
              <a:t>?</a:t>
            </a:r>
            <a:endParaRPr lang="en-US" sz="7200" dirty="0">
              <a:latin typeface="Cooper Black" panose="0208090404030B0204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7836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268518" y="3396471"/>
            <a:ext cx="5281950" cy="53553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867930"/>
          </a:xfrm>
        </p:spPr>
        <p:txBody>
          <a:bodyPr/>
          <a:lstStyle/>
          <a:p>
            <a:r>
              <a:rPr lang="en-US" sz="5400" dirty="0" smtClean="0">
                <a:solidFill>
                  <a:schemeClr val="bg1">
                    <a:lumMod val="65000"/>
                  </a:schemeClr>
                </a:solidFill>
              </a:rPr>
              <a:t>Who am I?</a:t>
            </a:r>
            <a:endParaRPr lang="en-US" sz="5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50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0" y="3358726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1268518" y="4466530"/>
            <a:ext cx="5281950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4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333004" y="2378796"/>
            <a:ext cx="5281950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Slalom Consulting</a:t>
            </a:r>
            <a:endParaRPr lang="en-US" dirty="0"/>
          </a:p>
        </p:txBody>
      </p:sp>
      <p:pic>
        <p:nvPicPr>
          <p:cNvPr id="2052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98" y="4444576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1268518" y="5646575"/>
            <a:ext cx="5281950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6"/>
              </a:rPr>
              <a:t>kmcgovern1</a:t>
            </a:r>
            <a:endParaRPr lang="en-US" dirty="0"/>
          </a:p>
        </p:txBody>
      </p:sp>
      <p:pic>
        <p:nvPicPr>
          <p:cNvPr id="7" name="Picture 2" descr="https://pbs.twimg.com/profile_images/684785215345176577/lenKWz3k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3" y="5572286"/>
            <a:ext cx="684108" cy="68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sp.slalom.com/ourfirm/studio/Logos/-previous-files/slalom-s-icon-logo-500x5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0" y="2343121"/>
            <a:ext cx="606882" cy="60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1"/>
          <p:cNvSpPr txBox="1">
            <a:spLocks/>
          </p:cNvSpPr>
          <p:nvPr/>
        </p:nvSpPr>
        <p:spPr>
          <a:xfrm>
            <a:off x="491998" y="1354808"/>
            <a:ext cx="6058470" cy="7017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4400" dirty="0" smtClean="0"/>
              <a:t>Kevin McGovern</a:t>
            </a:r>
            <a:endParaRPr lang="en-US" sz="4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621" y="1404380"/>
            <a:ext cx="2579661" cy="375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79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7593" y="2850500"/>
            <a:ext cx="11143488" cy="1200329"/>
          </a:xfrm>
        </p:spPr>
        <p:txBody>
          <a:bodyPr/>
          <a:lstStyle/>
          <a:p>
            <a:pPr marL="0" indent="0" algn="ctr">
              <a:buNone/>
            </a:pPr>
            <a:r>
              <a:rPr lang="en-US" sz="8000" dirty="0">
                <a:hlinkClick r:id="rId2"/>
              </a:rPr>
              <a:t>https://</a:t>
            </a:r>
            <a:r>
              <a:rPr lang="en-US" sz="8000" dirty="0" smtClean="0">
                <a:hlinkClick r:id="rId2"/>
              </a:rPr>
              <a:t>git.io/vw481</a:t>
            </a:r>
            <a:r>
              <a:rPr lang="en-US" sz="8000" dirty="0" smtClean="0"/>
              <a:t> </a:t>
            </a:r>
            <a:endParaRPr lang="en-US" sz="8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can I find these slides and examples?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13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777444"/>
          </a:xfrm>
        </p:spPr>
        <p:txBody>
          <a:bodyPr/>
          <a:lstStyle/>
          <a:p>
            <a:r>
              <a:rPr lang="en-US" sz="3200" dirty="0" smtClean="0"/>
              <a:t>Developed at Twitter in 2010</a:t>
            </a:r>
          </a:p>
          <a:p>
            <a:r>
              <a:rPr lang="en-US" sz="3200" dirty="0" smtClean="0"/>
              <a:t>Initially called Blueprint</a:t>
            </a:r>
          </a:p>
          <a:p>
            <a:r>
              <a:rPr lang="en-US" dirty="0"/>
              <a:t>S</a:t>
            </a:r>
            <a:r>
              <a:rPr lang="en-US" sz="3200" dirty="0" smtClean="0"/>
              <a:t>tyle guide for internal sites</a:t>
            </a:r>
          </a:p>
          <a:p>
            <a:r>
              <a:rPr lang="en-US" dirty="0" smtClean="0"/>
              <a:t>v2 responsive</a:t>
            </a:r>
          </a:p>
          <a:p>
            <a:r>
              <a:rPr lang="en-US" dirty="0" smtClean="0"/>
              <a:t>v3 </a:t>
            </a:r>
            <a:r>
              <a:rPr lang="en-US" dirty="0" smtClean="0"/>
              <a:t>mobile-first</a:t>
            </a:r>
          </a:p>
          <a:p>
            <a:r>
              <a:rPr lang="en-US" dirty="0" smtClean="0"/>
              <a:t>v4 coming out soon</a:t>
            </a:r>
            <a:endParaRPr lang="en-US" sz="32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/>
          <a:p>
            <a:r>
              <a:rPr lang="en-US" sz="4400" dirty="0" smtClean="0"/>
              <a:t>What is Bootstrap?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309034" y="5872557"/>
            <a:ext cx="396134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8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http://getbootstrap.com</a:t>
            </a:r>
            <a:r>
              <a:rPr lang="en-US" sz="28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/</a:t>
            </a:r>
            <a:endParaRPr lang="en-US" sz="28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getbootstrap.com/apple-touch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141" y="28016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13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4181658"/>
          </a:xfrm>
        </p:spPr>
        <p:txBody>
          <a:bodyPr/>
          <a:lstStyle/>
          <a:p>
            <a:r>
              <a:rPr lang="en-US" dirty="0" smtClean="0"/>
              <a:t>CSS (Cascading Style Sheet)</a:t>
            </a:r>
          </a:p>
          <a:p>
            <a:pPr lvl="1"/>
            <a:r>
              <a:rPr lang="en-US" dirty="0" smtClean="0"/>
              <a:t>For each HTML element, assign specific class that is defined in Bootstrap</a:t>
            </a:r>
          </a:p>
          <a:p>
            <a:pPr marL="230710" lvl="1" indent="0">
              <a:buNone/>
            </a:pPr>
            <a:endParaRPr lang="en-US" dirty="0" smtClean="0"/>
          </a:p>
          <a:p>
            <a:r>
              <a:rPr lang="en-US" dirty="0" smtClean="0"/>
              <a:t>JavaScript</a:t>
            </a:r>
            <a:endParaRPr lang="en-US" dirty="0"/>
          </a:p>
          <a:p>
            <a:pPr lvl="1"/>
            <a:r>
              <a:rPr lang="en-US" dirty="0" smtClean="0"/>
              <a:t>Prebuilt helper functions</a:t>
            </a:r>
          </a:p>
          <a:p>
            <a:r>
              <a:rPr lang="en-US" dirty="0" smtClean="0"/>
              <a:t>Themes</a:t>
            </a:r>
          </a:p>
          <a:p>
            <a:pPr lvl="1"/>
            <a:r>
              <a:rPr lang="en-US" dirty="0" smtClean="0"/>
              <a:t>Change standard Bootstrap styling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Bootstrap work?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0972" y="2581353"/>
            <a:ext cx="4410075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524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4425827"/>
          </a:xfrm>
        </p:spPr>
        <p:txBody>
          <a:bodyPr numCol="2"/>
          <a:lstStyle/>
          <a:p>
            <a:r>
              <a:rPr lang="en-US" dirty="0"/>
              <a:t>Grid</a:t>
            </a:r>
          </a:p>
          <a:p>
            <a:r>
              <a:rPr lang="en-US" dirty="0"/>
              <a:t>Navbar</a:t>
            </a:r>
          </a:p>
          <a:p>
            <a:r>
              <a:rPr lang="en-US" dirty="0"/>
              <a:t>Buttons </a:t>
            </a:r>
          </a:p>
          <a:p>
            <a:r>
              <a:rPr lang="en-US" dirty="0"/>
              <a:t>Typography </a:t>
            </a:r>
          </a:p>
          <a:p>
            <a:r>
              <a:rPr lang="en-US" dirty="0" smtClean="0"/>
              <a:t>Tables</a:t>
            </a:r>
            <a:endParaRPr lang="en-US" dirty="0"/>
          </a:p>
          <a:p>
            <a:r>
              <a:rPr lang="en-US" dirty="0"/>
              <a:t>Modal</a:t>
            </a:r>
          </a:p>
          <a:p>
            <a:r>
              <a:rPr lang="en-US" dirty="0" smtClean="0"/>
              <a:t>Alerts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314" y="4239735"/>
            <a:ext cx="7934325" cy="1609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479" y="2422111"/>
            <a:ext cx="7249993" cy="8071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957" y="1423633"/>
            <a:ext cx="9307043" cy="628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303" y="3334084"/>
            <a:ext cx="6240346" cy="69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55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3129062"/>
          </a:xfrm>
        </p:spPr>
        <p:txBody>
          <a:bodyPr numCol="2"/>
          <a:lstStyle/>
          <a:p>
            <a:r>
              <a:rPr lang="en-US" dirty="0" smtClean="0"/>
              <a:t>Carousel</a:t>
            </a:r>
            <a:endParaRPr lang="en-US" dirty="0"/>
          </a:p>
          <a:p>
            <a:r>
              <a:rPr lang="en-US" dirty="0"/>
              <a:t>Scrollspy </a:t>
            </a:r>
            <a:endParaRPr lang="en-US" dirty="0" smtClean="0"/>
          </a:p>
          <a:p>
            <a:r>
              <a:rPr lang="en-US" dirty="0" smtClean="0"/>
              <a:t>Tooltip</a:t>
            </a:r>
          </a:p>
          <a:p>
            <a:r>
              <a:rPr lang="en-US" dirty="0" smtClean="0"/>
              <a:t>Icons</a:t>
            </a:r>
          </a:p>
          <a:p>
            <a:r>
              <a:rPr lang="en-US" dirty="0" smtClean="0"/>
              <a:t>Display based on screen size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 (continued)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156" y="4233712"/>
            <a:ext cx="6132844" cy="2624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128" y="1185862"/>
            <a:ext cx="4686055" cy="26338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5648" y="1185862"/>
            <a:ext cx="923925" cy="1038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5940" y="1185862"/>
            <a:ext cx="942975" cy="1085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6970" y="2734069"/>
            <a:ext cx="10001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82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36" y="1009593"/>
            <a:ext cx="7335689" cy="384741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Bootstrap used?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505" y="2837151"/>
            <a:ext cx="7125195" cy="373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907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0" y="280162"/>
            <a:ext cx="8024553" cy="42087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558" y="2125683"/>
            <a:ext cx="8164727" cy="428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88008"/>
      </p:ext>
    </p:extLst>
  </p:cSld>
  <p:clrMapOvr>
    <a:masterClrMapping/>
  </p:clrMapOvr>
</p:sld>
</file>

<file path=ppt/theme/theme1.xml><?xml version="1.0" encoding="utf-8"?>
<a:theme xmlns:a="http://schemas.openxmlformats.org/drawingml/2006/main" name="IMATemplate">
  <a:themeElements>
    <a:clrScheme name="Slalom LYF 2015">
      <a:dk1>
        <a:srgbClr val="373737"/>
      </a:dk1>
      <a:lt1>
        <a:srgbClr val="FFFFFF"/>
      </a:lt1>
      <a:dk2>
        <a:srgbClr val="525252"/>
      </a:dk2>
      <a:lt2>
        <a:srgbClr val="EFE9E5"/>
      </a:lt2>
      <a:accent1>
        <a:srgbClr val="3A5072"/>
      </a:accent1>
      <a:accent2>
        <a:srgbClr val="0072C8"/>
      </a:accent2>
      <a:accent3>
        <a:srgbClr val="F1663A"/>
      </a:accent3>
      <a:accent4>
        <a:srgbClr val="C3B841"/>
      </a:accent4>
      <a:accent5>
        <a:srgbClr val="60ACB2"/>
      </a:accent5>
      <a:accent6>
        <a:srgbClr val="BA4480"/>
      </a:accent6>
      <a:hlink>
        <a:srgbClr val="0072C8"/>
      </a:hlink>
      <a:folHlink>
        <a:srgbClr val="F1663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8"/>
        </a:solidFill>
        <a:ln>
          <a:noFill/>
        </a:ln>
      </a:spPr>
      <a:bodyPr lIns="91440" tIns="91440" rIns="91440" bIns="91440" rtlCol="0" anchor="ctr" anchorCtr="0"/>
      <a:lstStyle>
        <a:defPPr algn="ctr">
          <a:defRPr sz="1600" dirty="0" smtClean="0">
            <a:gradFill>
              <a:gsLst>
                <a:gs pos="0">
                  <a:schemeClr val="bg1"/>
                </a:gs>
                <a:gs pos="98000">
                  <a:schemeClr val="bg1"/>
                </a:gs>
              </a:gsLst>
              <a:lin ang="5400000" scaled="0"/>
            </a:gradFill>
            <a:ea typeface="Segoe UI Black" panose="020B0A02040204020203" pitchFamily="34" charset="0"/>
            <a:cs typeface="Segoe UI Black" panose="020B0A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1200"/>
          </a:spcBef>
          <a:buClr>
            <a:srgbClr val="CC0000"/>
          </a:buClr>
          <a:buSzPct val="110000"/>
          <a:defRPr sz="1600" dirty="0" smtClean="0">
            <a:gradFill>
              <a:gsLst>
                <a:gs pos="0">
                  <a:schemeClr val="tx1"/>
                </a:gs>
                <a:gs pos="98000">
                  <a:schemeClr val="tx1"/>
                </a:gs>
              </a:gsLst>
              <a:lin ang="5400000" scaled="0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ATemplate" id="{B277EB41-971D-4AEC-8933-8B25759108E0}" vid="{63F5563E-5F4F-4761-9E4A-E7220766F9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IMATemplate</Template>
  <TotalTime>25460</TotalTime>
  <Words>295</Words>
  <Application>Microsoft Office PowerPoint</Application>
  <PresentationFormat>Widescreen</PresentationFormat>
  <Paragraphs>95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Cooper Black</vt:lpstr>
      <vt:lpstr>Georgia</vt:lpstr>
      <vt:lpstr>Wingdings</vt:lpstr>
      <vt:lpstr>IMATemplate</vt:lpstr>
      <vt:lpstr>Bootstrap and Qlik Sense</vt:lpstr>
      <vt:lpstr>Who am I?</vt:lpstr>
      <vt:lpstr>Where can I find these slides and examples?</vt:lpstr>
      <vt:lpstr>What is Bootstrap?</vt:lpstr>
      <vt:lpstr>How does Bootstrap work?</vt:lpstr>
      <vt:lpstr>Common Bootstrap Elements</vt:lpstr>
      <vt:lpstr>Common Bootstrap Elements (continued)</vt:lpstr>
      <vt:lpstr>Where is Bootstrap used?</vt:lpstr>
      <vt:lpstr>PowerPoint Presentation</vt:lpstr>
      <vt:lpstr>PowerPoint Presentation</vt:lpstr>
      <vt:lpstr>What does this have to do with Qlik Sense?</vt:lpstr>
      <vt:lpstr>Qlik Bootstrap Mashup Example</vt:lpstr>
      <vt:lpstr>Qlik Bootstrap Mashup Example</vt:lpstr>
      <vt:lpstr>Considerations before using Bootstrap</vt:lpstr>
      <vt:lpstr>Resources</vt:lpstr>
      <vt:lpstr>PowerPoint Presentation</vt:lpstr>
      <vt:lpstr>Outline of demo</vt:lpstr>
      <vt:lpstr>Summarize Bootstrap and Qlik Sense</vt:lpstr>
      <vt:lpstr>Questions?</vt:lpstr>
    </vt:vector>
  </TitlesOfParts>
  <Company>Slalom,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Metric Insights Learning Session</dc:title>
  <dc:creator>Kevin McGovern</dc:creator>
  <cp:lastModifiedBy>Kevin McGovern</cp:lastModifiedBy>
  <cp:revision>74</cp:revision>
  <dcterms:created xsi:type="dcterms:W3CDTF">2016-03-21T12:27:04Z</dcterms:created>
  <dcterms:modified xsi:type="dcterms:W3CDTF">2016-04-22T18:58:02Z</dcterms:modified>
</cp:coreProperties>
</file>